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9"/>
  </p:notesMasterIdLst>
  <p:sldIdLst>
    <p:sldId id="256" r:id="rId2"/>
    <p:sldId id="280" r:id="rId3"/>
    <p:sldId id="258" r:id="rId4"/>
    <p:sldId id="259" r:id="rId5"/>
    <p:sldId id="260" r:id="rId6"/>
    <p:sldId id="261" r:id="rId7"/>
    <p:sldId id="264" r:id="rId8"/>
    <p:sldId id="265" r:id="rId9"/>
    <p:sldId id="267" r:id="rId10"/>
    <p:sldId id="266" r:id="rId11"/>
    <p:sldId id="269" r:id="rId12"/>
    <p:sldId id="268" r:id="rId13"/>
    <p:sldId id="262" r:id="rId14"/>
    <p:sldId id="263" r:id="rId15"/>
    <p:sldId id="277" r:id="rId16"/>
    <p:sldId id="270" r:id="rId17"/>
    <p:sldId id="278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11ECB1-4AB3-4038-BAE7-F21542234A9B}" v="6" dt="2021-05-31T07:28:07.2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 snapToGrid="0">
      <p:cViewPr varScale="1">
        <p:scale>
          <a:sx n="72" d="100"/>
          <a:sy n="72" d="100"/>
        </p:scale>
        <p:origin x="63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-204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90A6E-0106-4E79-9817-A20DBCCE5E88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09004-6E9E-41F8-AE22-080D641D4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880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09004-6E9E-41F8-AE22-080D641D4BC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702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09004-6E9E-41F8-AE22-080D641D4BC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329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09004-6E9E-41F8-AE22-080D641D4BC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023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09004-6E9E-41F8-AE22-080D641D4BC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931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09004-6E9E-41F8-AE22-080D641D4BC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131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C2B98-4E49-4101-A5C1-6E77A30A26E8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1B95-61BC-450F-A408-F97E9D12E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058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C2B98-4E49-4101-A5C1-6E77A30A26E8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1B95-61BC-450F-A408-F97E9D12E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98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C2B98-4E49-4101-A5C1-6E77A30A26E8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1B95-61BC-450F-A408-F97E9D12E5F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7444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C2B98-4E49-4101-A5C1-6E77A30A26E8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1B95-61BC-450F-A408-F97E9D12E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578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C2B98-4E49-4101-A5C1-6E77A30A26E8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1B95-61BC-450F-A408-F97E9D12E5F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2799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C2B98-4E49-4101-A5C1-6E77A30A26E8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1B95-61BC-450F-A408-F97E9D12E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634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C2B98-4E49-4101-A5C1-6E77A30A26E8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1B95-61BC-450F-A408-F97E9D12E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950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C2B98-4E49-4101-A5C1-6E77A30A26E8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1B95-61BC-450F-A408-F97E9D12E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149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C2B98-4E49-4101-A5C1-6E77A30A26E8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1B95-61BC-450F-A408-F97E9D12E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95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C2B98-4E49-4101-A5C1-6E77A30A26E8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1B95-61BC-450F-A408-F97E9D12E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656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C2B98-4E49-4101-A5C1-6E77A30A26E8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1B95-61BC-450F-A408-F97E9D12E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485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C2B98-4E49-4101-A5C1-6E77A30A26E8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1B95-61BC-450F-A408-F97E9D12E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018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C2B98-4E49-4101-A5C1-6E77A30A26E8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1B95-61BC-450F-A408-F97E9D12E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910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C2B98-4E49-4101-A5C1-6E77A30A26E8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1B95-61BC-450F-A408-F97E9D12E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622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C2B98-4E49-4101-A5C1-6E77A30A26E8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1B95-61BC-450F-A408-F97E9D12E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824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C2B98-4E49-4101-A5C1-6E77A30A26E8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1B95-61BC-450F-A408-F97E9D12E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650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C2B98-4E49-4101-A5C1-6E77A30A26E8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F7A1B95-61BC-450F-A408-F97E9D12E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98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hrani-zhizn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www.facebook.com/sohranizhizn/photos/pcb.3225188840858648/3225187967525402/" TargetMode="External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www.instagram.com/sohrani&#1102;zhizn/" TargetMode="External"/><Relationship Id="rId7" Type="http://schemas.openxmlformats.org/officeDocument/2006/relationships/hyperlink" Target="https://sohrani-zhizn.ru/o-nas/otchyoty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sohranizhizn" TargetMode="External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vestiprim.ru/news/ptrnews/89704-test-na-chelovechnost-kak-primorcy-" TargetMode="External"/><Relationship Id="rId13" Type="http://schemas.openxmlformats.org/officeDocument/2006/relationships/hyperlink" Target="http://www.zspk.gov.ru/press-service/press-relizy/294448/" TargetMode="External"/><Relationship Id="rId18" Type="http://schemas.openxmlformats.org/officeDocument/2006/relationships/image" Target="../media/image2.png"/><Relationship Id="rId3" Type="http://schemas.openxmlformats.org/officeDocument/2006/relationships/hyperlink" Target="https://www.newsvl.ru/vlad/2020/05/04/188764/" TargetMode="External"/><Relationship Id="rId7" Type="http://schemas.openxmlformats.org/officeDocument/2006/relationships/hyperlink" Target="https://primorsky.ru/news/186851/" TargetMode="External"/><Relationship Id="rId12" Type="http://schemas.openxmlformats.org/officeDocument/2006/relationships/hyperlink" Target="https://vladnews.ru/2020-06-02/172860/detskie_bolnicy" TargetMode="External"/><Relationship Id="rId17" Type="http://schemas.openxmlformats.org/officeDocument/2006/relationships/hyperlink" Target="http://www.zspk.gov.ru/press-service/press-relizy/294511/" TargetMode="External"/><Relationship Id="rId2" Type="http://schemas.openxmlformats.org/officeDocument/2006/relationships/notesSlide" Target="../notesSlides/notesSlide5.xml"/><Relationship Id="rId16" Type="http://schemas.openxmlformats.org/officeDocument/2006/relationships/hyperlink" Target="https://primorsk.er.ru/news/2020/6/11/kusty-gortenzii-v-pamyat-o-veteranah-vysadyat-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ladmedicina.ru/news/primorye/2020-04-10-chitat-i-slushat-skazki-na-" TargetMode="External"/><Relationship Id="rId11" Type="http://schemas.openxmlformats.org/officeDocument/2006/relationships/hyperlink" Target="http://www.zspk.gov.ru/press-service/press-relizy/294462/" TargetMode="External"/><Relationship Id="rId5" Type="http://schemas.openxmlformats.org/officeDocument/2006/relationships/hyperlink" Target="https://vostokmedia.com/news/society/10-04-2020/samoizolyatsiya-s-polzoy-pochitat-" TargetMode="External"/><Relationship Id="rId15" Type="http://schemas.openxmlformats.org/officeDocument/2006/relationships/hyperlink" Target="https://otvprim.tv/society/primorskij-kraj_16.06.2020_87875_aktsiju-sad-pamjati-" TargetMode="External"/><Relationship Id="rId10" Type="http://schemas.openxmlformats.org/officeDocument/2006/relationships/hyperlink" Target="https://vostokmedia.com/news/society/01-06-2020/dlya-prohodyaschih-dlitelnoe-" TargetMode="External"/><Relationship Id="rId4" Type="http://schemas.openxmlformats.org/officeDocument/2006/relationships/hyperlink" Target="https://otvprim.tv/society/primorskij-kraj_14.04.2020_86967_otv-prim-prisoedinilos-k-" TargetMode="External"/><Relationship Id="rId9" Type="http://schemas.openxmlformats.org/officeDocument/2006/relationships/hyperlink" Target="https://primamedia.ru/news/934182/" TargetMode="External"/><Relationship Id="rId14" Type="http://schemas.openxmlformats.org/officeDocument/2006/relationships/hyperlink" Target="https://konkurent.ru/article/2918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primamedia.ru/news/934182/" TargetMode="Externa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sohranizhizn/photos/a.722234221154135/3368144496563081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sohrani-zhizn.ru/nachinaem-pozdravlyat-prizerov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vostokmedia.com/news/society/01-06-2020/dlya-prohodyaschih-dlitelnoe-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3207" y="578181"/>
            <a:ext cx="8294063" cy="471715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Отчёт о деятельности фонда </a:t>
            </a:r>
            <a:b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«Сохрани  жизнь» </a:t>
            </a:r>
            <a:b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помощь детям с 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онкогематологическими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заболеваниями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 2020 год.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84212" b="7264"/>
          <a:stretch/>
        </p:blipFill>
        <p:spPr>
          <a:xfrm>
            <a:off x="10263774" y="98803"/>
            <a:ext cx="1606935" cy="16087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66781" y="5541488"/>
            <a:ext cx="51004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3"/>
              </a:rPr>
              <a:t>www.sohrani-zhizn.ru</a:t>
            </a:r>
            <a:endParaRPr lang="en-US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2367200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6428" y="1598970"/>
            <a:ext cx="4812422" cy="3207541"/>
          </a:xfrm>
        </p:spPr>
        <p:txBody>
          <a:bodyPr>
            <a:normAutofit fontScale="90000"/>
          </a:bodyPr>
          <a:lstStyle/>
          <a:p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Подопечные фонда «Сохрани жизнь» и дети краевой больницы №1 в праздничные майские 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дни  украсили окна больницы символикой победы и нарисовали деревья в память о подвиге своих дедов и прадедов.</a:t>
            </a:r>
            <a:br>
              <a:rPr lang="ru-RU" sz="2000" dirty="0">
                <a:solidFill>
                  <a:srgbClr val="002060"/>
                </a:solidFill>
              </a:rPr>
            </a:b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Мы долго ждали, когда отменят карантин, чтобы дети своими руками могли посадить памятные деревья, но время диктует свои условия.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15 июня врачи, представители «Единой России» и фонда «Сохрани жизнь» посадили растения на  территории больнице сами, а дети наблюдали за процессом посадки из окон палат.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В сквере перед больницей высажены деревья с табличками имён детей и их родных героев войны.</a:t>
            </a:r>
            <a:br>
              <a:rPr lang="ru-RU" sz="2000" dirty="0">
                <a:solidFill>
                  <a:srgbClr val="002060"/>
                </a:solidFill>
              </a:rPr>
            </a:b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5" r="32287"/>
          <a:stretch/>
        </p:blipFill>
        <p:spPr>
          <a:xfrm>
            <a:off x="415893" y="1598970"/>
            <a:ext cx="3320535" cy="4928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2" r="17777"/>
          <a:stretch/>
        </p:blipFill>
        <p:spPr>
          <a:xfrm>
            <a:off x="8490404" y="2005751"/>
            <a:ext cx="3701596" cy="4852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613" y="0"/>
            <a:ext cx="1603387" cy="160948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53790" y="148321"/>
            <a:ext cx="802354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Акция «Лето со сказкой»</a:t>
            </a:r>
            <a:endParaRPr lang="ru-RU" sz="32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11033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082" y="1715623"/>
            <a:ext cx="5491531" cy="4619809"/>
          </a:xfrm>
        </p:spPr>
      </p:pic>
      <p:sp>
        <p:nvSpPr>
          <p:cNvPr id="3" name="TextBox 2"/>
          <p:cNvSpPr txBox="1"/>
          <p:nvPr/>
        </p:nvSpPr>
        <p:spPr>
          <a:xfrm>
            <a:off x="553789" y="1609482"/>
            <a:ext cx="423715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solidFill>
                <a:srgbClr val="C00000"/>
              </a:solidFill>
            </a:endParaRPr>
          </a:p>
          <a:p>
            <a:r>
              <a:rPr lang="ru-RU" sz="2800" dirty="0">
                <a:solidFill>
                  <a:srgbClr val="002060"/>
                </a:solidFill>
                <a:latin typeface="+mj-lt"/>
              </a:rPr>
              <a:t>страховая «Капитал </a:t>
            </a:r>
            <a:r>
              <a:rPr lang="ru-RU" sz="2800" dirty="0" err="1">
                <a:solidFill>
                  <a:srgbClr val="002060"/>
                </a:solidFill>
                <a:latin typeface="+mj-lt"/>
              </a:rPr>
              <a:t>Лайф</a:t>
            </a:r>
            <a:r>
              <a:rPr lang="ru-RU" sz="2800" dirty="0">
                <a:solidFill>
                  <a:srgbClr val="002060"/>
                </a:solidFill>
                <a:latin typeface="+mj-lt"/>
              </a:rPr>
              <a:t>» провела акцию среди своих клиентов. </a:t>
            </a:r>
          </a:p>
          <a:p>
            <a:r>
              <a:rPr lang="ru-RU" sz="2800" dirty="0">
                <a:solidFill>
                  <a:srgbClr val="002060"/>
                </a:solidFill>
                <a:latin typeface="+mj-lt"/>
              </a:rPr>
              <a:t>При заключения страховых договоров, часть средств</a:t>
            </a:r>
          </a:p>
          <a:p>
            <a:r>
              <a:rPr lang="ru-RU" sz="2800" dirty="0">
                <a:solidFill>
                  <a:srgbClr val="002060"/>
                </a:solidFill>
                <a:latin typeface="+mj-lt"/>
              </a:rPr>
              <a:t>направлялась в помощь подопечным Фонда. </a:t>
            </a:r>
          </a:p>
          <a:p>
            <a:endParaRPr lang="ru-RU" sz="2800" dirty="0">
              <a:solidFill>
                <a:srgbClr val="002060"/>
              </a:solidFill>
              <a:latin typeface="+mj-lt"/>
            </a:endParaRPr>
          </a:p>
          <a:p>
            <a:r>
              <a:rPr lang="ru-RU" sz="2800" dirty="0">
                <a:solidFill>
                  <a:srgbClr val="002060"/>
                </a:solidFill>
                <a:latin typeface="+mj-lt"/>
              </a:rPr>
              <a:t>Собрано 36 520 руб</a:t>
            </a:r>
            <a:r>
              <a:rPr lang="ru-RU" sz="2400" dirty="0">
                <a:solidFill>
                  <a:srgbClr val="002060"/>
                </a:solidFill>
                <a:latin typeface="+mj-lt"/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613" y="0"/>
            <a:ext cx="1603387" cy="160948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3790" y="148321"/>
            <a:ext cx="802354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</a:rPr>
              <a:t>Акция «Подари жизнь»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974338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429" y="693928"/>
            <a:ext cx="6126199" cy="2378075"/>
          </a:xfrm>
        </p:spPr>
        <p:txBody>
          <a:bodyPr>
            <a:noAutofit/>
          </a:bodyPr>
          <a:lstStyle/>
          <a:p>
            <a:br>
              <a:rPr lang="ru-RU" sz="2400" b="1" dirty="0">
                <a:solidFill>
                  <a:srgbClr val="C00000"/>
                </a:solidFill>
                <a:latin typeface="+mn-lt"/>
              </a:rPr>
            </a:br>
            <a:r>
              <a:rPr lang="ru-RU" sz="1800" dirty="0">
                <a:solidFill>
                  <a:srgbClr val="000000"/>
                </a:solidFill>
                <a:latin typeface="Calibri Light" pitchFamily="34" charset="0"/>
                <a:cs typeface="Calibri Light" pitchFamily="34" charset="0"/>
              </a:rPr>
              <a:t>- </a:t>
            </a:r>
            <a:r>
              <a:rPr lang="ru-RU" sz="1800" b="1" dirty="0">
                <a:solidFill>
                  <a:schemeClr val="tx1"/>
                </a:solidFill>
                <a:latin typeface="Calibri Light" pitchFamily="34" charset="0"/>
                <a:cs typeface="Calibri Light" pitchFamily="34" charset="0"/>
              </a:rPr>
              <a:t>еще одно мероприятие, которое фонд провел в условиях карантина.</a:t>
            </a:r>
            <a:br>
              <a:rPr lang="ru-RU" sz="1800" b="1" dirty="0">
                <a:solidFill>
                  <a:schemeClr val="tx1"/>
                </a:solidFill>
                <a:latin typeface="Calibri Light" pitchFamily="34" charset="0"/>
                <a:cs typeface="Calibri Light" pitchFamily="34" charset="0"/>
              </a:rPr>
            </a:br>
            <a:r>
              <a:rPr lang="ru-RU" sz="1800" b="1" dirty="0">
                <a:solidFill>
                  <a:schemeClr val="tx1"/>
                </a:solidFill>
                <a:latin typeface="Calibri Light" pitchFamily="34" charset="0"/>
                <a:cs typeface="Calibri Light" pitchFamily="34" charset="0"/>
              </a:rPr>
              <a:t>Для всех сотрудников мы организовали сладкий стол с конфетами, чаем и вкуснейшим Наполеоном от кондитерского дома "Миндальное«. Дети и родители нарисовали поздравительную газету и сделали видео поздравление в</a:t>
            </a:r>
            <a:br>
              <a:rPr lang="ru-RU" sz="1800" b="1" dirty="0">
                <a:solidFill>
                  <a:schemeClr val="tx1"/>
                </a:solidFill>
                <a:latin typeface="Calibri Light" pitchFamily="34" charset="0"/>
                <a:cs typeface="Calibri Light" pitchFamily="34" charset="0"/>
              </a:rPr>
            </a:br>
            <a:r>
              <a:rPr lang="ru-RU" sz="1800" b="1" dirty="0">
                <a:solidFill>
                  <a:schemeClr val="tx1"/>
                </a:solidFill>
                <a:latin typeface="Calibri Light" pitchFamily="34" charset="0"/>
                <a:cs typeface="Calibri Light" pitchFamily="34" charset="0"/>
              </a:rPr>
              <a:t>социальных сетях.</a:t>
            </a:r>
            <a:br>
              <a:rPr lang="ru-RU" sz="1800" b="1" dirty="0">
                <a:solidFill>
                  <a:schemeClr val="tx1"/>
                </a:solidFill>
                <a:latin typeface="Calibri Light" pitchFamily="34" charset="0"/>
                <a:cs typeface="Calibri Light" pitchFamily="34" charset="0"/>
              </a:rPr>
            </a:br>
            <a:endParaRPr lang="ru-RU" sz="1800" b="1" dirty="0">
              <a:solidFill>
                <a:schemeClr val="tx1"/>
              </a:solidFill>
              <a:latin typeface="Calibri Light" pitchFamily="34" charset="0"/>
              <a:cs typeface="Calibri Light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7" b="5098"/>
          <a:stretch/>
        </p:blipFill>
        <p:spPr>
          <a:xfrm>
            <a:off x="5834130" y="3638223"/>
            <a:ext cx="5360276" cy="3294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16"/>
          <a:stretch/>
        </p:blipFill>
        <p:spPr>
          <a:xfrm>
            <a:off x="168429" y="3355113"/>
            <a:ext cx="5665701" cy="3294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7"/>
          <a:stretch/>
        </p:blipFill>
        <p:spPr>
          <a:xfrm>
            <a:off x="5969316" y="711064"/>
            <a:ext cx="4619297" cy="2966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8613" y="0"/>
            <a:ext cx="1603387" cy="160948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08884" y="109153"/>
            <a:ext cx="802354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5"/>
                </a:solidFill>
              </a:rPr>
              <a:t>День медицинского работника </a:t>
            </a:r>
          </a:p>
        </p:txBody>
      </p:sp>
    </p:spTree>
    <p:extLst>
      <p:ext uri="{BB962C8B-B14F-4D97-AF65-F5344CB8AC3E}">
        <p14:creationId xmlns:p14="http://schemas.microsoft.com/office/powerpoint/2010/main" val="1705560846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577" y="1275008"/>
            <a:ext cx="9272790" cy="1089893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>
                <a:solidFill>
                  <a:srgbClr val="000000"/>
                </a:solidFill>
                <a:latin typeface="yandex-sans"/>
              </a:rPr>
              <a:t>443 консультации психолога.</a:t>
            </a:r>
          </a:p>
          <a:p>
            <a:r>
              <a:rPr lang="ru-RU" sz="2000" dirty="0">
                <a:solidFill>
                  <a:srgbClr val="000000"/>
                </a:solidFill>
                <a:latin typeface="yandex-sans"/>
              </a:rPr>
              <a:t>14 мероприятий, в которых приняли участие более 30  детей.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ProRegular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691" y="2364901"/>
            <a:ext cx="7759373" cy="4352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8613" y="0"/>
            <a:ext cx="1603387" cy="160948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2709" y="219966"/>
            <a:ext cx="9097657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5"/>
                </a:solidFill>
              </a:rPr>
              <a:t>Клиническим психологом Анастасией  Малышко проведено:</a:t>
            </a:r>
          </a:p>
        </p:txBody>
      </p:sp>
    </p:spTree>
    <p:extLst>
      <p:ext uri="{BB962C8B-B14F-4D97-AF65-F5344CB8AC3E}">
        <p14:creationId xmlns:p14="http://schemas.microsoft.com/office/powerpoint/2010/main" val="1100552879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610" y="136478"/>
            <a:ext cx="7579272" cy="204704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Дистанционные мастер-классы в отделении, по изготовлению открыток ко дню победы.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976" y="1848803"/>
            <a:ext cx="4160782" cy="4160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758" y="599091"/>
            <a:ext cx="3673366" cy="3673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76" y="2822028"/>
            <a:ext cx="3848100" cy="3848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8263759" y="4572000"/>
            <a:ext cx="3673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https://www.facebook.com/sohranizhizn/photos/pcb.3225188840858648/3225187967525402/</a:t>
            </a:r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408227" y="6009584"/>
            <a:ext cx="3855531" cy="660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02060"/>
                </a:solidFill>
              </a:rPr>
              <a:t>Преподаватель мастер класса - Галина  Сердюк, волонтер фонда.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88613" y="0"/>
            <a:ext cx="1603387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24706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705" y="440708"/>
            <a:ext cx="98474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sz="2400" dirty="0">
                <a:solidFill>
                  <a:srgbClr val="002060"/>
                </a:solidFill>
              </a:rPr>
              <a:t>1 июня мы поздравили детей и подарили подарки. 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Благодарим партию Единая Россия, организацию «Приморье за спорт» и «Цветочную кухню» за то, что помогли организовать этот праздник даже в период карантина.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62" y="2680448"/>
            <a:ext cx="3545548" cy="4157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053" y="2660302"/>
            <a:ext cx="3133164" cy="4177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74" y="2680449"/>
            <a:ext cx="3133163" cy="4177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53790" y="148321"/>
            <a:ext cx="802354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День защиты детей 1 июня</a:t>
            </a:r>
            <a:endParaRPr lang="ru-RU" sz="3200" b="1" dirty="0">
              <a:solidFill>
                <a:schemeClr val="accent5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88613" y="0"/>
            <a:ext cx="1603387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53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332" y="-42199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Мы в социальных сетях: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65942" y="932870"/>
            <a:ext cx="7985603" cy="95410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ru-RU" sz="2800" dirty="0"/>
              <a:t>Инстаграм: </a:t>
            </a:r>
          </a:p>
          <a:p>
            <a:pPr algn="r"/>
            <a:r>
              <a:rPr lang="ru-RU" sz="2800" dirty="0">
                <a:hlinkClick r:id="rId3"/>
              </a:rPr>
              <a:t>https://www.instagram.com/sohrani.zhizn/</a:t>
            </a:r>
            <a:r>
              <a:rPr lang="ru-RU" sz="2800" dirty="0"/>
              <a:t> 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24000" t="16741" r="24833" b="7333"/>
          <a:stretch/>
        </p:blipFill>
        <p:spPr>
          <a:xfrm>
            <a:off x="6904071" y="1898651"/>
            <a:ext cx="4449729" cy="37141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32" y="3183681"/>
            <a:ext cx="3901857" cy="335407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25003" y="1993641"/>
            <a:ext cx="64790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err="1">
                <a:solidFill>
                  <a:prstClr val="black"/>
                </a:solidFill>
              </a:rPr>
              <a:t>Фейсбук</a:t>
            </a:r>
            <a:r>
              <a:rPr lang="ru-RU" sz="2400" dirty="0">
                <a:solidFill>
                  <a:prstClr val="black"/>
                </a:solidFill>
              </a:rPr>
              <a:t> : </a:t>
            </a:r>
            <a:r>
              <a:rPr lang="ru-RU" sz="2400" dirty="0">
                <a:solidFill>
                  <a:prstClr val="black"/>
                </a:solidFill>
                <a:hlinkClick r:id="rId6"/>
              </a:rPr>
              <a:t>https://www.facebook.com/sohranizhizn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829576" y="5624471"/>
            <a:ext cx="557655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И в отчётах на  сайте  фонда </a:t>
            </a:r>
            <a:r>
              <a:rPr lang="ru-RU" sz="2400" dirty="0">
                <a:solidFill>
                  <a:prstClr val="black"/>
                </a:solidFill>
                <a:hlinkClick r:id="rId7"/>
              </a:rPr>
              <a:t>https://sohrani-zhizn.ru/o-nas/otchyoty</a:t>
            </a:r>
            <a:r>
              <a:rPr lang="ru-RU" sz="2800" dirty="0">
                <a:solidFill>
                  <a:prstClr val="black"/>
                </a:solidFill>
                <a:hlinkClick r:id="rId7"/>
              </a:rPr>
              <a:t>/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88613" y="0"/>
            <a:ext cx="1603387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466111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1197" y="0"/>
            <a:ext cx="10499834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 СМИ 2020 г.</a:t>
            </a:r>
          </a:p>
          <a:p>
            <a:pPr algn="ctr"/>
            <a:endParaRPr lang="ru-RU" sz="2800" b="1" dirty="0">
              <a:solidFill>
                <a:srgbClr val="C00000"/>
              </a:solidFill>
            </a:endParaRPr>
          </a:p>
          <a:p>
            <a:r>
              <a:rPr lang="ru-RU" dirty="0">
                <a:solidFill>
                  <a:srgbClr val="0070C0"/>
                </a:solidFill>
              </a:rPr>
              <a:t>Сказки на здоровье. Всемирная коллекция.</a:t>
            </a:r>
          </a:p>
          <a:p>
            <a:r>
              <a:rPr lang="en-US" sz="1600" dirty="0">
                <a:solidFill>
                  <a:srgbClr val="7030A0"/>
                </a:solidFill>
                <a:hlinkClick r:id="rId3"/>
              </a:rPr>
              <a:t>https://www.newsvl.ru/vlad/2020/05/04/188764/</a:t>
            </a:r>
            <a:endParaRPr lang="ru-RU" sz="1600" dirty="0">
              <a:solidFill>
                <a:srgbClr val="7030A0"/>
              </a:solidFill>
            </a:endParaRPr>
          </a:p>
          <a:p>
            <a:r>
              <a:rPr lang="en-US" sz="1600" dirty="0">
                <a:solidFill>
                  <a:srgbClr val="7030A0"/>
                </a:solidFill>
                <a:hlinkClick r:id="rId4"/>
              </a:rPr>
              <a:t>https://otvprim.tv/society/primorskij-kraj_14.04.2020_86967_otv-prim-prisoedinilos-k-</a:t>
            </a:r>
            <a:endParaRPr lang="ru-RU" sz="1600" dirty="0">
              <a:solidFill>
                <a:srgbClr val="7030A0"/>
              </a:solidFill>
            </a:endParaRPr>
          </a:p>
          <a:p>
            <a:r>
              <a:rPr lang="en-US" sz="1600" dirty="0">
                <a:solidFill>
                  <a:srgbClr val="7030A0"/>
                </a:solidFill>
                <a:hlinkClick r:id="rId5"/>
              </a:rPr>
              <a:t>https://vostokmedia.com/news/society/10-04-2020/samoizolyatsiya-s-polzoy-pochitat-</a:t>
            </a:r>
            <a:endParaRPr lang="ru-RU" sz="1600" dirty="0">
              <a:solidFill>
                <a:srgbClr val="7030A0"/>
              </a:solidFill>
            </a:endParaRPr>
          </a:p>
          <a:p>
            <a:r>
              <a:rPr lang="en-US" sz="1600" dirty="0">
                <a:solidFill>
                  <a:srgbClr val="7030A0"/>
                </a:solidFill>
                <a:hlinkClick r:id="rId6"/>
              </a:rPr>
              <a:t>https://vladmedicina.ru/news/primorye/2020-04-10-chitat-i-slushat-skazki-na-</a:t>
            </a:r>
            <a:endParaRPr lang="ru-RU" sz="1600" dirty="0">
              <a:solidFill>
                <a:srgbClr val="7030A0"/>
              </a:solidFill>
            </a:endParaRPr>
          </a:p>
          <a:p>
            <a:r>
              <a:rPr lang="en-US" sz="1600" dirty="0">
                <a:solidFill>
                  <a:srgbClr val="7030A0"/>
                </a:solidFill>
                <a:hlinkClick r:id="rId7"/>
              </a:rPr>
              <a:t>https://primorsky.ru/news/186851/</a:t>
            </a:r>
            <a:endParaRPr lang="ru-RU" sz="1600" dirty="0">
              <a:solidFill>
                <a:srgbClr val="7030A0"/>
              </a:solidFill>
            </a:endParaRPr>
          </a:p>
          <a:p>
            <a:r>
              <a:rPr lang="en-US" sz="1600" dirty="0">
                <a:solidFill>
                  <a:srgbClr val="7030A0"/>
                </a:solidFill>
                <a:hlinkClick r:id="rId8"/>
              </a:rPr>
              <a:t>https://vestiprim.ru/news/ptrnews/89704-test-na-chelovechnost-kak-primorcy-</a:t>
            </a:r>
            <a:endParaRPr lang="ru-RU" sz="1600" dirty="0">
              <a:solidFill>
                <a:srgbClr val="7030A0"/>
              </a:solidFill>
            </a:endParaRPr>
          </a:p>
          <a:p>
            <a:endParaRPr lang="ru-RU" sz="1600" dirty="0">
              <a:solidFill>
                <a:srgbClr val="7030A0"/>
              </a:solidFill>
            </a:endParaRPr>
          </a:p>
          <a:p>
            <a:r>
              <a:rPr lang="ru-RU" dirty="0">
                <a:solidFill>
                  <a:srgbClr val="0070C0"/>
                </a:solidFill>
              </a:rPr>
              <a:t>Пасха.</a:t>
            </a:r>
          </a:p>
          <a:p>
            <a:r>
              <a:rPr lang="en-US" sz="1600" dirty="0">
                <a:solidFill>
                  <a:srgbClr val="0070C0"/>
                </a:solidFill>
                <a:hlinkClick r:id="rId9"/>
              </a:rPr>
              <a:t>https://primamedia.ru/news/934182/</a:t>
            </a:r>
            <a:endParaRPr lang="ru-RU" sz="1600" dirty="0">
              <a:solidFill>
                <a:srgbClr val="0070C0"/>
              </a:solidFill>
            </a:endParaRPr>
          </a:p>
          <a:p>
            <a:endParaRPr lang="ru-RU" sz="1600" dirty="0">
              <a:solidFill>
                <a:srgbClr val="0070C0"/>
              </a:solidFill>
            </a:endParaRPr>
          </a:p>
          <a:p>
            <a:r>
              <a:rPr lang="ru-RU" dirty="0">
                <a:solidFill>
                  <a:srgbClr val="0070C0"/>
                </a:solidFill>
              </a:rPr>
              <a:t>Лето со сказкой.</a:t>
            </a:r>
          </a:p>
          <a:p>
            <a:r>
              <a:rPr lang="en-US" sz="1600" dirty="0">
                <a:solidFill>
                  <a:srgbClr val="0070C0"/>
                </a:solidFill>
                <a:hlinkClick r:id="rId10"/>
              </a:rPr>
              <a:t>https://vostokmedia.com/news/society/01-06-2020/dlya-prohodyaschih-dlitelnoe-</a:t>
            </a:r>
            <a:endParaRPr lang="ru-RU" sz="1600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  <a:hlinkClick r:id="rId11"/>
              </a:rPr>
              <a:t>http://www.zspk.gov.ru/press-service/press-relizy/294462/</a:t>
            </a:r>
            <a:endParaRPr lang="ru-RU" sz="1600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  <a:hlinkClick r:id="rId12"/>
              </a:rPr>
              <a:t>https://vladnews.ru/2020-06-02/172860/detskie_bolnicy</a:t>
            </a:r>
            <a:endParaRPr lang="ru-RU" sz="1600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  <a:hlinkClick r:id="rId13"/>
              </a:rPr>
              <a:t>http://www.zspk.gov.ru/press-service/press-relizy/294448/</a:t>
            </a:r>
            <a:endParaRPr lang="ru-RU" sz="1600" dirty="0">
              <a:solidFill>
                <a:srgbClr val="0070C0"/>
              </a:solidFill>
            </a:endParaRPr>
          </a:p>
          <a:p>
            <a:endParaRPr lang="ru-RU" sz="1600" dirty="0">
              <a:solidFill>
                <a:srgbClr val="0070C0"/>
              </a:solidFill>
            </a:endParaRPr>
          </a:p>
          <a:p>
            <a:r>
              <a:rPr lang="ru-RU" sz="2000" dirty="0">
                <a:solidFill>
                  <a:srgbClr val="0070C0"/>
                </a:solidFill>
              </a:rPr>
              <a:t>Акция «Сад памяти» и «Окна Победы».</a:t>
            </a:r>
          </a:p>
          <a:p>
            <a:r>
              <a:rPr lang="en-US" dirty="0">
                <a:solidFill>
                  <a:srgbClr val="0070C0"/>
                </a:solidFill>
                <a:hlinkClick r:id="rId14"/>
              </a:rPr>
              <a:t>https://konkurent.ru/article/29181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  <a:hlinkClick r:id="rId15"/>
              </a:rPr>
              <a:t>https://otvprim.tv/society/primorskij-kraj_16.06.2020_87875_aktsiju-sad-pamjati-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  <a:hlinkClick r:id="rId16"/>
              </a:rPr>
              <a:t>https://primorsk.er.ru/news/2020/6/11/kusty-gortenzii-v-pamyat-o-veteranah-vysadyat-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  <a:hlinkClick r:id="rId17"/>
              </a:rPr>
              <a:t>http://www.zspk.gov.ru/press-service/press-relizy/294511/</a:t>
            </a:r>
            <a:endParaRPr lang="ru-RU" dirty="0">
              <a:solidFill>
                <a:srgbClr val="0070C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  <a:p>
            <a:endParaRPr lang="en-US" sz="1600" dirty="0">
              <a:solidFill>
                <a:srgbClr val="000000"/>
              </a:solidFill>
              <a:latin typeface="yandex-san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588613" y="0"/>
            <a:ext cx="1603387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47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36201"/>
            <a:ext cx="9585782" cy="5121799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ru-RU" dirty="0"/>
          </a:p>
          <a:p>
            <a:r>
              <a:rPr lang="ru-RU" sz="2900" i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С начала 2020 года мы помогли 2 853 раза.</a:t>
            </a:r>
          </a:p>
          <a:p>
            <a:r>
              <a:rPr lang="ru-RU" sz="2900" i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Эпидемия </a:t>
            </a:r>
            <a:r>
              <a:rPr lang="ru-RU" sz="2900" i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коронавируса</a:t>
            </a:r>
            <a:r>
              <a:rPr lang="ru-RU" sz="2900" i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внесла коррективы в работу фонда, но мы не прекращали оказывать помощь</a:t>
            </a:r>
            <a:r>
              <a:rPr lang="ru-RU" sz="2900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900" dirty="0"/>
              <a:t> </a:t>
            </a:r>
          </a:p>
          <a:p>
            <a:pPr marL="0" indent="0">
              <a:buNone/>
            </a:pPr>
            <a:r>
              <a:rPr lang="ru-RU" sz="2900" dirty="0">
                <a:solidFill>
                  <a:srgbClr val="002060"/>
                </a:solidFill>
              </a:rPr>
              <a:t>Основные виды помощи которую мы оказали за этот период: </a:t>
            </a:r>
          </a:p>
          <a:p>
            <a:pPr marL="0" indent="0">
              <a:buNone/>
              <a:tabLst>
                <a:tab pos="180975" algn="l"/>
              </a:tabLst>
            </a:pPr>
            <a:r>
              <a:rPr lang="ru-RU" sz="2900" i="1" dirty="0"/>
              <a:t>•	авиаперелеты – 160 раз</a:t>
            </a:r>
          </a:p>
          <a:p>
            <a:pPr marL="0" indent="0">
              <a:buNone/>
              <a:tabLst>
                <a:tab pos="180975" algn="l"/>
              </a:tabLst>
            </a:pPr>
            <a:r>
              <a:rPr lang="ru-RU" sz="2900" i="1" dirty="0"/>
              <a:t>•	приобретение лекарств - 16 раза</a:t>
            </a:r>
          </a:p>
          <a:p>
            <a:pPr marL="0" indent="0">
              <a:buNone/>
              <a:tabLst>
                <a:tab pos="180975" algn="l"/>
              </a:tabLst>
            </a:pPr>
            <a:r>
              <a:rPr lang="ru-RU" sz="2900" i="1" dirty="0"/>
              <a:t>•	обследования крови (в диагностическом центре «ТАФИ-Диагностика) - 271 раз</a:t>
            </a:r>
          </a:p>
          <a:p>
            <a:pPr marL="0" indent="0">
              <a:buNone/>
              <a:tabLst>
                <a:tab pos="180975" algn="l"/>
              </a:tabLst>
            </a:pPr>
            <a:r>
              <a:rPr lang="ru-RU" sz="2900" i="1" dirty="0"/>
              <a:t>•	отправка анализов костного мозга в г. Москву - 89 раза</a:t>
            </a:r>
          </a:p>
          <a:p>
            <a:pPr marL="0" indent="0">
              <a:buNone/>
              <a:tabLst>
                <a:tab pos="180975" algn="l"/>
              </a:tabLst>
            </a:pPr>
            <a:r>
              <a:rPr lang="ru-RU" sz="2900" i="1" dirty="0"/>
              <a:t>•	обследования и консультации (в том числе на </a:t>
            </a:r>
            <a:r>
              <a:rPr lang="ru-RU" sz="2900" i="1" dirty="0" err="1"/>
              <a:t>ретинокамере</a:t>
            </a:r>
            <a:r>
              <a:rPr lang="ru-RU" sz="2900" i="1" dirty="0"/>
              <a:t>) – 44 раз</a:t>
            </a:r>
          </a:p>
          <a:p>
            <a:pPr marL="0" indent="0">
              <a:buNone/>
              <a:tabLst>
                <a:tab pos="180975" algn="l"/>
              </a:tabLst>
            </a:pPr>
            <a:r>
              <a:rPr lang="ru-RU" sz="2900" i="1" dirty="0"/>
              <a:t>•	проживание в г. Москва во время прохождения лечения – 83 раза</a:t>
            </a:r>
          </a:p>
          <a:p>
            <a:pPr marL="0" indent="0">
              <a:buNone/>
              <a:tabLst>
                <a:tab pos="180975" algn="l"/>
              </a:tabLst>
            </a:pPr>
            <a:r>
              <a:rPr lang="ru-RU" sz="2900" i="1" dirty="0"/>
              <a:t>•	средства гигиены (влажные салфетки, памперсы, пеленки одноразовые) – 1 553 раза</a:t>
            </a:r>
          </a:p>
          <a:p>
            <a:pPr marL="0" indent="0">
              <a:buNone/>
              <a:tabLst>
                <a:tab pos="180975" algn="l"/>
              </a:tabLst>
            </a:pPr>
            <a:r>
              <a:rPr lang="ru-RU" sz="2900" i="1" dirty="0"/>
              <a:t>•	</a:t>
            </a:r>
            <a:r>
              <a:rPr lang="ru-RU" sz="2900" i="1" dirty="0" err="1"/>
              <a:t>энтеральное</a:t>
            </a:r>
            <a:r>
              <a:rPr lang="ru-RU" sz="2900" i="1" dirty="0"/>
              <a:t> питание «Малоежка» – 2 915 бутылочек.</a:t>
            </a:r>
          </a:p>
          <a:p>
            <a:endParaRPr lang="ru-RU" sz="29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8613" y="126718"/>
            <a:ext cx="1603387" cy="1609483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6603" y="272955"/>
            <a:ext cx="9007523" cy="127947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Под опекой  фонда «Сохрани  жизнь» находится на данный момент 552 семья с детьми, болеющими </a:t>
            </a:r>
            <a:r>
              <a:rPr lang="ru-RU" sz="2000" b="1" dirty="0" err="1">
                <a:solidFill>
                  <a:srgbClr val="C00000"/>
                </a:solidFill>
              </a:rPr>
              <a:t>онкогематологическими</a:t>
            </a:r>
            <a:r>
              <a:rPr lang="ru-RU" sz="2000" b="1" dirty="0">
                <a:solidFill>
                  <a:srgbClr val="C00000"/>
                </a:solidFill>
              </a:rPr>
              <a:t> и другими тяжёлыми заболеваниями</a:t>
            </a:r>
            <a:r>
              <a:rPr lang="ru-RU" sz="2000" dirty="0">
                <a:solidFill>
                  <a:srgbClr val="C00000"/>
                </a:solidFill>
              </a:rPr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32277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605" y="4190278"/>
            <a:ext cx="4914843" cy="266772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59734" y="1214652"/>
            <a:ext cx="8026965" cy="308937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3800" dirty="0">
                <a:solidFill>
                  <a:srgbClr val="C00000"/>
                </a:solidFill>
              </a:rPr>
              <a:t> »</a:t>
            </a:r>
            <a:r>
              <a:rPr lang="ru-RU" sz="5500" b="1" dirty="0">
                <a:solidFill>
                  <a:srgbClr val="002060"/>
                </a:solidFill>
              </a:rPr>
              <a:t>Сказки на здоровье. Всемирная коллекция»</a:t>
            </a:r>
            <a:r>
              <a:rPr lang="ru-RU" sz="5500" dirty="0">
                <a:solidFill>
                  <a:srgbClr val="002060"/>
                </a:solidFill>
              </a:rPr>
              <a:t> образовательно-терапевтический проект</a:t>
            </a:r>
          </a:p>
          <a:p>
            <a:pPr>
              <a:lnSpc>
                <a:spcPct val="120000"/>
              </a:lnSpc>
            </a:pPr>
            <a:r>
              <a:rPr lang="ru-RU" sz="3100" b="1" dirty="0">
                <a:solidFill>
                  <a:srgbClr val="000000"/>
                </a:solidFill>
                <a:latin typeface="yandex-sans"/>
              </a:rPr>
              <a:t>В период самоизоляции мы продолжали работу над проектом </a:t>
            </a:r>
            <a:r>
              <a:rPr lang="ru-RU" sz="3100" b="1" dirty="0" err="1">
                <a:solidFill>
                  <a:srgbClr val="000000"/>
                </a:solidFill>
                <a:latin typeface="yandex-sans"/>
              </a:rPr>
              <a:t>дистанционно.Находясь</a:t>
            </a:r>
            <a:r>
              <a:rPr lang="ru-RU" sz="3100" b="1" dirty="0">
                <a:solidFill>
                  <a:srgbClr val="000000"/>
                </a:solidFill>
                <a:latin typeface="yandex-sans"/>
              </a:rPr>
              <a:t> дома, люди скучали, не знали где себя применить и это благоприятно отразилось на  активное  участие и  отклик  в прочтении и записи аудио  сказок для  детей  находящихся  на  длительном лечении, чтобы как-то поддержать их в лечении.</a:t>
            </a:r>
          </a:p>
          <a:p>
            <a:pPr>
              <a:lnSpc>
                <a:spcPct val="120000"/>
              </a:lnSpc>
            </a:pPr>
            <a:r>
              <a:rPr lang="ru-RU" sz="3100" b="1" dirty="0">
                <a:solidFill>
                  <a:srgbClr val="000000"/>
                </a:solidFill>
                <a:latin typeface="yandex-sans"/>
              </a:rPr>
              <a:t>Проект «Сказки на здоровье. Всемирная коллекция» несмотря на пандемию получил ещё большую масштабность, большую включенность людей и интерес. Участие  в записи сказок приняли и сами дети, находящиеся на длительном лечении.</a:t>
            </a:r>
          </a:p>
          <a:p>
            <a:pPr>
              <a:lnSpc>
                <a:spcPct val="120000"/>
              </a:lnSpc>
            </a:pPr>
            <a:r>
              <a:rPr lang="ru-RU" sz="3100" b="1" dirty="0">
                <a:solidFill>
                  <a:srgbClr val="000000"/>
                </a:solidFill>
                <a:latin typeface="yandex-sans"/>
              </a:rPr>
              <a:t>Итог: с начала старта акции – апреля – в  </a:t>
            </a:r>
            <a:r>
              <a:rPr lang="ru-RU" sz="3100" b="1" dirty="0" err="1">
                <a:solidFill>
                  <a:srgbClr val="000000"/>
                </a:solidFill>
                <a:latin typeface="yandex-sans"/>
              </a:rPr>
              <a:t>инстаграмме</a:t>
            </a:r>
            <a:r>
              <a:rPr lang="ru-RU" sz="3100" b="1" dirty="0">
                <a:solidFill>
                  <a:srgbClr val="000000"/>
                </a:solidFill>
                <a:latin typeface="yandex-sans"/>
              </a:rPr>
              <a:t>   проекта   </a:t>
            </a:r>
            <a:r>
              <a:rPr lang="en-US" sz="3100" b="1" dirty="0" err="1">
                <a:solidFill>
                  <a:srgbClr val="000000"/>
                </a:solidFill>
                <a:latin typeface="yandex-sans"/>
              </a:rPr>
              <a:t>skazki_na_zdorovie</a:t>
            </a:r>
            <a:r>
              <a:rPr lang="en-US" sz="3100" b="1" dirty="0">
                <a:solidFill>
                  <a:srgbClr val="000000"/>
                </a:solidFill>
                <a:latin typeface="yandex-sans"/>
              </a:rPr>
              <a:t> </a:t>
            </a:r>
            <a:r>
              <a:rPr lang="ru-RU" sz="3100" b="1" dirty="0">
                <a:solidFill>
                  <a:srgbClr val="000000"/>
                </a:solidFill>
                <a:latin typeface="yandex-sans"/>
              </a:rPr>
              <a:t>появилось  более  270 записанных сказок.  От известных артистов, общественных деятелей, ведущих, экскурсоводов по всей России и за рубежа, администрации Приморского края. </a:t>
            </a:r>
          </a:p>
          <a:p>
            <a:pPr marL="0" indent="0">
              <a:buNone/>
            </a:pPr>
            <a:endParaRPr lang="ru-RU" sz="3100" b="1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287316" y="259307"/>
            <a:ext cx="6197878" cy="955345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Мероприятия проведённые, не смотря  на  самоизоляцию</a:t>
            </a:r>
            <a:r>
              <a:rPr lang="ru-RU" sz="2000" b="1" u="sng" dirty="0">
                <a:solidFill>
                  <a:srgbClr val="C00000"/>
                </a:solidFill>
              </a:rPr>
              <a:t>:</a:t>
            </a:r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8613" y="126718"/>
            <a:ext cx="1603387" cy="16094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27" y="98955"/>
            <a:ext cx="2880658" cy="26033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0" y="2741621"/>
            <a:ext cx="2906222" cy="36076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801" y="4190278"/>
            <a:ext cx="3222055" cy="266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6382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18365" y="122553"/>
            <a:ext cx="8679975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5"/>
                </a:solidFill>
              </a:rPr>
              <a:t>Мы отремонтировали   холл </a:t>
            </a:r>
            <a:r>
              <a:rPr lang="ru-RU" sz="3200" b="1" dirty="0" err="1">
                <a:solidFill>
                  <a:schemeClr val="accent5"/>
                </a:solidFill>
              </a:rPr>
              <a:t>онкогематологического</a:t>
            </a:r>
            <a:r>
              <a:rPr lang="ru-RU" sz="3200" b="1" dirty="0">
                <a:solidFill>
                  <a:schemeClr val="accent5"/>
                </a:solidFill>
              </a:rPr>
              <a:t> центра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493039" y="1478784"/>
            <a:ext cx="406782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yandex-sans"/>
              </a:rPr>
              <a:t>Совместно с благотворителями проекта «Давай дари добро» в </a:t>
            </a:r>
            <a:r>
              <a:rPr lang="ru-RU" sz="2400" dirty="0" err="1">
                <a:solidFill>
                  <a:srgbClr val="000000"/>
                </a:solidFill>
                <a:latin typeface="yandex-sans"/>
              </a:rPr>
              <a:t>онко</a:t>
            </a:r>
            <a:r>
              <a:rPr lang="ru-RU" sz="2400" dirty="0">
                <a:solidFill>
                  <a:srgbClr val="000000"/>
                </a:solidFill>
                <a:latin typeface="yandex-sans"/>
              </a:rPr>
              <a:t>-гематологическом центре сделали ремонт холла для посетителей и там, где</a:t>
            </a:r>
          </a:p>
          <a:p>
            <a:r>
              <a:rPr lang="ru-RU" sz="2400" dirty="0">
                <a:solidFill>
                  <a:srgbClr val="000000"/>
                </a:solidFill>
                <a:latin typeface="yandex-sans"/>
              </a:rPr>
              <a:t>проводятся различные мероприятия для детей.</a:t>
            </a:r>
          </a:p>
          <a:p>
            <a:r>
              <a:rPr lang="ru-RU" sz="2400" dirty="0">
                <a:solidFill>
                  <a:srgbClr val="000000"/>
                </a:solidFill>
                <a:latin typeface="yandex-sans"/>
              </a:rPr>
              <a:t>Теперь у ребят отремонтированный, чистый, комфортный холл. За  что мы  благодарны всем нашим помощникам</a:t>
            </a:r>
            <a:endParaRPr lang="ru-RU" sz="2400" b="0" i="0" dirty="0">
              <a:solidFill>
                <a:srgbClr val="000000"/>
              </a:solidFill>
              <a:effectLst/>
              <a:latin typeface="yandex-sans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74" y="1478784"/>
            <a:ext cx="3068364" cy="5379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019" y="1560784"/>
            <a:ext cx="2976517" cy="5297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613" y="126718"/>
            <a:ext cx="1603387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29050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10564" y="1061843"/>
            <a:ext cx="44458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yandex-sans"/>
              </a:rPr>
              <a:t>Совместно с АО «</a:t>
            </a:r>
            <a:r>
              <a:rPr lang="ru-RU" dirty="0" err="1">
                <a:solidFill>
                  <a:srgbClr val="000000"/>
                </a:solidFill>
                <a:latin typeface="yandex-sans"/>
              </a:rPr>
              <a:t>Владхлеб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» мы провели традиционную пасхальную акцию. Часть средств от продажи</a:t>
            </a:r>
          </a:p>
          <a:p>
            <a:r>
              <a:rPr lang="ru-RU" dirty="0">
                <a:solidFill>
                  <a:srgbClr val="000000"/>
                </a:solidFill>
                <a:latin typeface="yandex-sans"/>
              </a:rPr>
              <a:t>пасхальных куличей поступила в фонд.</a:t>
            </a:r>
          </a:p>
          <a:p>
            <a:r>
              <a:rPr lang="ru-RU" dirty="0">
                <a:solidFill>
                  <a:srgbClr val="000000"/>
                </a:solidFill>
                <a:latin typeface="yandex-sans"/>
              </a:rPr>
              <a:t>В день Пасхи детям в </a:t>
            </a:r>
            <a:r>
              <a:rPr lang="ru-RU" dirty="0" err="1">
                <a:solidFill>
                  <a:srgbClr val="000000"/>
                </a:solidFill>
                <a:latin typeface="yandex-sans"/>
              </a:rPr>
              <a:t>онко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-гематологический центр и их родителям от «</a:t>
            </a:r>
            <a:r>
              <a:rPr lang="ru-RU" dirty="0" err="1">
                <a:solidFill>
                  <a:srgbClr val="000000"/>
                </a:solidFill>
                <a:latin typeface="yandex-sans"/>
              </a:rPr>
              <a:t>Владхлеба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» были подарены пасхальные куличи.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99" y="1205329"/>
            <a:ext cx="3499945" cy="4666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960" y="2030771"/>
            <a:ext cx="3403133" cy="4537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084" y="3303787"/>
            <a:ext cx="4445876" cy="3554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90951" y="6022373"/>
            <a:ext cx="3286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https://primamedia.ru/news/934182/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90950" y="245660"/>
            <a:ext cx="887141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5"/>
                </a:solidFill>
              </a:rPr>
              <a:t>Встретим Пасху  добрыми делами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88613" y="126718"/>
            <a:ext cx="1603387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6100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02855" y="1362876"/>
            <a:ext cx="43195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Постоянно проводится  акция </a:t>
            </a:r>
            <a:r>
              <a:rPr lang="ru-RU" sz="2800" b="1" dirty="0">
                <a:solidFill>
                  <a:srgbClr val="002060"/>
                </a:solidFill>
              </a:rPr>
              <a:t>«Коробка  храбрости», </a:t>
            </a:r>
            <a:r>
              <a:rPr lang="ru-RU" sz="2800" dirty="0"/>
              <a:t>благодаря  которой у нас в отделении всегда есть небольшие  игрушки, помогающая детям легче переносить уколы и другие болезненные процедуры.</a:t>
            </a:r>
          </a:p>
          <a:p>
            <a:r>
              <a:rPr lang="ru-RU" sz="2800" dirty="0"/>
              <a:t>Спасибо, что  поддерживаете нас.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4909" y="1736201"/>
            <a:ext cx="3500437" cy="46672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536175"/>
            <a:ext cx="3246347" cy="4867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8613" y="126718"/>
            <a:ext cx="1603387" cy="160948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95785" y="126718"/>
            <a:ext cx="863903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5"/>
                </a:solidFill>
              </a:rPr>
              <a:t>Продолжаем акцию «Коробка  храбрости»</a:t>
            </a:r>
          </a:p>
        </p:txBody>
      </p:sp>
    </p:spTree>
    <p:extLst>
      <p:ext uri="{BB962C8B-B14F-4D97-AF65-F5344CB8AC3E}">
        <p14:creationId xmlns:p14="http://schemas.microsoft.com/office/powerpoint/2010/main" val="74983279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0774">
            <a:off x="5501649" y="683731"/>
            <a:ext cx="4009239" cy="53371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558" y="272955"/>
            <a:ext cx="5199798" cy="5247799"/>
          </a:xfrm>
        </p:spPr>
        <p:txBody>
          <a:bodyPr>
            <a:normAutofit fontScale="90000"/>
          </a:bodyPr>
          <a:lstStyle/>
          <a:p>
            <a:br>
              <a:rPr lang="ru-RU" sz="2800" dirty="0">
                <a:solidFill>
                  <a:srgbClr val="002060"/>
                </a:solidFill>
                <a:latin typeface="+mn-lt"/>
              </a:rPr>
            </a:br>
            <a:br>
              <a:rPr lang="ru-RU" sz="2800" dirty="0">
                <a:solidFill>
                  <a:srgbClr val="002060"/>
                </a:solidFill>
                <a:latin typeface="+mn-lt"/>
              </a:rPr>
            </a:b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0000"/>
                </a:solidFill>
                <a:latin typeface="Calibri Light" pitchFamily="34" charset="0"/>
                <a:cs typeface="Calibri Light" pitchFamily="34" charset="0"/>
              </a:rPr>
              <a:t>В период самоизоляции мы старались поддерживать поступление денежных</a:t>
            </a:r>
            <a:br>
              <a:rPr lang="ru-RU" sz="2800" dirty="0">
                <a:solidFill>
                  <a:srgbClr val="000000"/>
                </a:solidFill>
                <a:latin typeface="Calibri Light" pitchFamily="34" charset="0"/>
                <a:cs typeface="Calibri Light" pitchFamily="34" charset="0"/>
              </a:rPr>
            </a:br>
            <a:r>
              <a:rPr lang="ru-RU" sz="2800" dirty="0">
                <a:solidFill>
                  <a:srgbClr val="000000"/>
                </a:solidFill>
                <a:latin typeface="Calibri Light" pitchFamily="34" charset="0"/>
                <a:cs typeface="Calibri Light" pitchFamily="34" charset="0"/>
              </a:rPr>
              <a:t>средств в фонд и проводили онлайн-аукцион в социальных сетях для</a:t>
            </a:r>
            <a:br>
              <a:rPr lang="ru-RU" sz="2800" dirty="0">
                <a:solidFill>
                  <a:srgbClr val="000000"/>
                </a:solidFill>
                <a:latin typeface="Calibri Light" pitchFamily="34" charset="0"/>
                <a:cs typeface="Calibri Light" pitchFamily="34" charset="0"/>
              </a:rPr>
            </a:br>
            <a:r>
              <a:rPr lang="ru-RU" sz="2800" dirty="0">
                <a:solidFill>
                  <a:srgbClr val="000000"/>
                </a:solidFill>
                <a:latin typeface="Calibri Light" pitchFamily="34" charset="0"/>
                <a:cs typeface="Calibri Light" pitchFamily="34" charset="0"/>
              </a:rPr>
              <a:t>привлечения денежных средств.</a:t>
            </a:r>
            <a:br>
              <a:rPr lang="ru-RU" sz="2800" dirty="0">
                <a:solidFill>
                  <a:srgbClr val="000000"/>
                </a:solidFill>
                <a:latin typeface="Calibri Light" pitchFamily="34" charset="0"/>
                <a:cs typeface="Calibri Light" pitchFamily="34" charset="0"/>
              </a:rPr>
            </a:br>
            <a:r>
              <a:rPr lang="ru-RU" sz="2800" dirty="0">
                <a:solidFill>
                  <a:srgbClr val="000000"/>
                </a:solidFill>
                <a:latin typeface="Calibri Light" pitchFamily="34" charset="0"/>
                <a:cs typeface="Calibri Light" pitchFamily="34" charset="0"/>
              </a:rPr>
              <a:t>На аукционе мы разыгрывали лоты наших партнеров.( картины, сертификаты,</a:t>
            </a:r>
            <a:br>
              <a:rPr lang="ru-RU" sz="2800" dirty="0">
                <a:solidFill>
                  <a:srgbClr val="000000"/>
                </a:solidFill>
                <a:latin typeface="Calibri Light" pitchFamily="34" charset="0"/>
                <a:cs typeface="Calibri Light" pitchFamily="34" charset="0"/>
              </a:rPr>
            </a:br>
            <a:r>
              <a:rPr lang="ru-RU" sz="2800" dirty="0">
                <a:solidFill>
                  <a:srgbClr val="000000"/>
                </a:solidFill>
                <a:latin typeface="Calibri Light" pitchFamily="34" charset="0"/>
                <a:cs typeface="Calibri Light" pitchFamily="34" charset="0"/>
              </a:rPr>
              <a:t>сувениры и т.д.)</a:t>
            </a:r>
            <a:br>
              <a:rPr lang="ru-RU" sz="2800" dirty="0">
                <a:solidFill>
                  <a:srgbClr val="000000"/>
                </a:solidFill>
                <a:latin typeface="Calibri Light" pitchFamily="34" charset="0"/>
                <a:cs typeface="Calibri Light" pitchFamily="34" charset="0"/>
              </a:rPr>
            </a:br>
            <a:r>
              <a:rPr lang="ru-RU" sz="2800" dirty="0">
                <a:solidFill>
                  <a:srgbClr val="000000"/>
                </a:solidFill>
                <a:latin typeface="Calibri Light" pitchFamily="34" charset="0"/>
                <a:cs typeface="Calibri Light" pitchFamily="34" charset="0"/>
              </a:rPr>
              <a:t>Итог: продано пять лотов, собрано более 20 тысяч рублей для нужд подопечных</a:t>
            </a:r>
            <a:br>
              <a:rPr lang="ru-RU" sz="2800" dirty="0">
                <a:solidFill>
                  <a:srgbClr val="000000"/>
                </a:solidFill>
                <a:latin typeface="Calibri Light" pitchFamily="34" charset="0"/>
                <a:cs typeface="Calibri Light" pitchFamily="34" charset="0"/>
              </a:rPr>
            </a:br>
            <a:r>
              <a:rPr lang="ru-RU" sz="2800" dirty="0">
                <a:solidFill>
                  <a:srgbClr val="000000"/>
                </a:solidFill>
                <a:latin typeface="Calibri Light" pitchFamily="34" charset="0"/>
                <a:cs typeface="Calibri Light" pitchFamily="34" charset="0"/>
              </a:rPr>
              <a:t>фонда.</a:t>
            </a:r>
            <a:br>
              <a:rPr lang="ru-RU" sz="2800" dirty="0">
                <a:solidFill>
                  <a:srgbClr val="000000"/>
                </a:solidFill>
                <a:latin typeface="Calibri Light" pitchFamily="34" charset="0"/>
                <a:cs typeface="Calibri Light" pitchFamily="34" charset="0"/>
              </a:rPr>
            </a:br>
            <a:endParaRPr lang="ru-RU" sz="2800" dirty="0">
              <a:solidFill>
                <a:srgbClr val="002060"/>
              </a:solidFill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7850" y="5977718"/>
            <a:ext cx="5063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https://www.facebook.com/sohranizhizn/photos/a.722234221154135/3368144496563081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9558" y="272955"/>
            <a:ext cx="6946711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5"/>
                </a:solidFill>
              </a:rPr>
              <a:t>запустили </a:t>
            </a:r>
            <a:r>
              <a:rPr lang="ru-RU" sz="3200" b="1" dirty="0">
                <a:solidFill>
                  <a:schemeClr val="accent5"/>
                </a:solidFill>
              </a:rPr>
              <a:t>Онлайн-аукцион </a:t>
            </a:r>
            <a:br>
              <a:rPr lang="ru-RU" sz="3200" dirty="0">
                <a:solidFill>
                  <a:schemeClr val="accent5"/>
                </a:solidFill>
              </a:rPr>
            </a:br>
            <a:endParaRPr lang="ru-RU" sz="3200" b="1" dirty="0">
              <a:solidFill>
                <a:schemeClr val="accent5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613" y="126718"/>
            <a:ext cx="1603387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937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1919" y="611706"/>
            <a:ext cx="5551197" cy="2906973"/>
          </a:xfrm>
        </p:spPr>
        <p:txBody>
          <a:bodyPr>
            <a:normAutofit fontScale="90000"/>
          </a:bodyPr>
          <a:lstStyle/>
          <a:p>
            <a:br>
              <a:rPr lang="ru-RU" sz="2800" dirty="0">
                <a:solidFill>
                  <a:srgbClr val="002060"/>
                </a:solidFill>
              </a:rPr>
            </a:b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0000"/>
                </a:solidFill>
              </a:rPr>
              <a:t>Для привлечения внимания к фонду и его деятельности мы провели конкурс</a:t>
            </a:r>
            <a:br>
              <a:rPr lang="ru-RU" sz="2800" dirty="0">
                <a:solidFill>
                  <a:srgbClr val="000000"/>
                </a:solidFill>
              </a:rPr>
            </a:br>
            <a:r>
              <a:rPr lang="ru-RU" sz="2800" dirty="0">
                <a:solidFill>
                  <a:srgbClr val="000000"/>
                </a:solidFill>
              </a:rPr>
              <a:t>рисунков «Золотая рыбка», во время которого участникам предлагалось</a:t>
            </a:r>
            <a:br>
              <a:rPr lang="ru-RU" sz="2800" dirty="0">
                <a:solidFill>
                  <a:srgbClr val="000000"/>
                </a:solidFill>
              </a:rPr>
            </a:br>
            <a:r>
              <a:rPr lang="ru-RU" sz="2800" dirty="0">
                <a:solidFill>
                  <a:srgbClr val="000000"/>
                </a:solidFill>
              </a:rPr>
              <a:t>нарисовать обложку к понравившейся сказке из коллекции «Сказки на здоровье».</a:t>
            </a:r>
            <a:br>
              <a:rPr lang="ru-RU" sz="2800" dirty="0">
                <a:solidFill>
                  <a:srgbClr val="000000"/>
                </a:solidFill>
              </a:rPr>
            </a:br>
            <a:r>
              <a:rPr lang="ru-RU" sz="2800" dirty="0">
                <a:solidFill>
                  <a:srgbClr val="000000"/>
                </a:solidFill>
              </a:rPr>
              <a:t>Итог: подготовлены рисунки для будущей книги сказок.</a:t>
            </a:r>
            <a:br>
              <a:rPr lang="ru-RU" sz="2800" dirty="0">
                <a:solidFill>
                  <a:srgbClr val="00000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91551" y="5918802"/>
            <a:ext cx="4130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https://sohrani-zhizn.ru/nachinaem-pozdravlyat-prizerov/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69" y="3151998"/>
            <a:ext cx="3829753" cy="3706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613" y="0"/>
            <a:ext cx="1603387" cy="160948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821373" y="212018"/>
            <a:ext cx="5621853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5"/>
                </a:solidFill>
              </a:rPr>
              <a:t>Конкурс рисунков </a:t>
            </a:r>
          </a:p>
          <a:p>
            <a:r>
              <a:rPr lang="ru-RU" sz="3200" dirty="0">
                <a:solidFill>
                  <a:schemeClr val="accent5"/>
                </a:solidFill>
              </a:rPr>
              <a:t>                 «Золотая рыбка»</a:t>
            </a:r>
            <a:endParaRPr lang="ru-RU" sz="3200" b="1" dirty="0">
              <a:solidFill>
                <a:schemeClr val="accent5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9" y="74767"/>
            <a:ext cx="3302231" cy="3069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6808713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376" y="4300995"/>
            <a:ext cx="3816455" cy="25570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7003" y="1250339"/>
            <a:ext cx="505137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yandex-sans"/>
              </a:rPr>
              <a:t>В конце мая мы запустили акцию «Лето со сказкой», предлагая людям к 1 сентября помочь собрать денежные средства или приобрести МП3-плееры для</a:t>
            </a:r>
          </a:p>
          <a:p>
            <a:r>
              <a:rPr lang="ru-RU" dirty="0">
                <a:solidFill>
                  <a:srgbClr val="000000"/>
                </a:solidFill>
                <a:latin typeface="yandex-sans"/>
              </a:rPr>
              <a:t>Детей, находящихся на длительном лечении. В ходе акции мы закупили 160 МР3-плееров </a:t>
            </a:r>
            <a:r>
              <a:rPr lang="ru-RU" dirty="0" err="1">
                <a:solidFill>
                  <a:srgbClr val="000000"/>
                </a:solidFill>
                <a:latin typeface="yandex-sans"/>
              </a:rPr>
              <a:t>снаушниками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 и подарили их 1сентября детям из </a:t>
            </a:r>
            <a:r>
              <a:rPr lang="ru-RU" dirty="0" err="1">
                <a:solidFill>
                  <a:srgbClr val="000000"/>
                </a:solidFill>
                <a:latin typeface="yandex-sans"/>
              </a:rPr>
              <a:t>онкогематологического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 центра, туберкулёзной больницы, отделения хосписа, слабовидящим детям и детям из психиатрической больницы. Теперь ребята смогут слушать терапевтические сказки проекта «Сказки на здоровье», не мешая соседям по палате.</a:t>
            </a:r>
          </a:p>
          <a:p>
            <a:endParaRPr lang="ru-RU" b="0" i="0" dirty="0">
              <a:solidFill>
                <a:srgbClr val="000000"/>
              </a:solidFill>
              <a:effectLst/>
              <a:latin typeface="yandex-san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640" y="733096"/>
            <a:ext cx="3754191" cy="3625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731210" y="5954790"/>
            <a:ext cx="5502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https://vostokmedia.com/news/society/01-06-2020/dlya-prohodyaschih-dlitelnoe-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3790" y="148321"/>
            <a:ext cx="802354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Акция «Лето со сказкой»</a:t>
            </a:r>
            <a:endParaRPr lang="ru-RU" sz="3200" b="1" dirty="0">
              <a:solidFill>
                <a:schemeClr val="accent5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8613" y="0"/>
            <a:ext cx="1603387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91563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2478</TotalTime>
  <Words>1296</Words>
  <Application>Microsoft Office PowerPoint</Application>
  <PresentationFormat>Широкоэкранный</PresentationFormat>
  <Paragraphs>102</Paragraphs>
  <Slides>17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Грань</vt:lpstr>
      <vt:lpstr>Отчёт о деятельности фонда  «Сохрани  жизнь»  (помощь детям с  онкогематологическими  заболеваниями) за  2020 год.</vt:lpstr>
      <vt:lpstr>Под опекой  фонда «Сохрани  жизнь» находится на данный момент 552 семья с детьми, болеющими онкогематологическими и другими тяжёлыми заболеваниями.</vt:lpstr>
      <vt:lpstr>Мероприятия проведённые, не смотря  на  самоизоляцию:</vt:lpstr>
      <vt:lpstr>Презентация PowerPoint</vt:lpstr>
      <vt:lpstr>Презентация PowerPoint</vt:lpstr>
      <vt:lpstr>Презентация PowerPoint</vt:lpstr>
      <vt:lpstr>   В период самоизоляции мы старались поддерживать поступление денежных средств в фонд и проводили онлайн-аукцион в социальных сетях для привлечения денежных средств. На аукционе мы разыгрывали лоты наших партнеров.( картины, сертификаты, сувениры и т.д.) Итог: продано пять лотов, собрано более 20 тысяч рублей для нужд подопечных фонда. </vt:lpstr>
      <vt:lpstr>  Для привлечения внимания к фонду и его деятельности мы провели конкурс рисунков «Золотая рыбка», во время которого участникам предлагалось нарисовать обложку к понравившейся сказке из коллекции «Сказки на здоровье». Итог: подготовлены рисунки для будущей книги сказок. </vt:lpstr>
      <vt:lpstr>Презентация PowerPoint</vt:lpstr>
      <vt:lpstr> Подопечные фонда «Сохрани жизнь» и дети краевой больницы №1 в праздничные майские  дни  украсили окна больницы символикой победы и нарисовали деревья в память о подвиге своих дедов и прадедов.  Мы долго ждали, когда отменят карантин, чтобы дети своими руками могли посадить памятные деревья, но время диктует свои условия. 15 июня врачи, представители «Единой России» и фонда «Сохрани жизнь» посадили растения на  территории больнице сами, а дети наблюдали за процессом посадки из окон палат. В сквере перед больницей высажены деревья с табличками имён детей и их родных героев войны. </vt:lpstr>
      <vt:lpstr>Презентация PowerPoint</vt:lpstr>
      <vt:lpstr> - еще одно мероприятие, которое фонд провел в условиях карантина. Для всех сотрудников мы организовали сладкий стол с конфетами, чаем и вкуснейшим Наполеоном от кондитерского дома "Миндальное«. Дети и родители нарисовали поздравительную газету и сделали видео поздравление в социальных сетях. </vt:lpstr>
      <vt:lpstr>Презентация PowerPoint</vt:lpstr>
      <vt:lpstr>Дистанционные мастер-классы в отделении, по изготовлению открыток ко дню победы. </vt:lpstr>
      <vt:lpstr>Презентация PowerPoint</vt:lpstr>
      <vt:lpstr>Мы в социальных сетях: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о деятельности фонда «Сохрани  жизнь»  (помощь детям с  онкогематологическими  заболеваниями) за  1 квартал.</dc:title>
  <dc:creator>User</dc:creator>
  <cp:lastModifiedBy>жизнь сохрани</cp:lastModifiedBy>
  <cp:revision>62</cp:revision>
  <dcterms:created xsi:type="dcterms:W3CDTF">2020-05-05T18:55:45Z</dcterms:created>
  <dcterms:modified xsi:type="dcterms:W3CDTF">2021-05-31T08:30:24Z</dcterms:modified>
</cp:coreProperties>
</file>